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1" r:id="rId1"/>
  </p:sldMasterIdLst>
  <p:sldIdLst>
    <p:sldId id="256" r:id="rId2"/>
    <p:sldId id="257" r:id="rId3"/>
    <p:sldId id="258" r:id="rId4"/>
    <p:sldId id="267" r:id="rId5"/>
    <p:sldId id="261" r:id="rId6"/>
    <p:sldId id="262" r:id="rId7"/>
    <p:sldId id="265" r:id="rId8"/>
    <p:sldId id="264" r:id="rId9"/>
    <p:sldId id="266" r:id="rId10"/>
    <p:sldId id="263" r:id="rId11"/>
    <p:sldId id="268"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8121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234943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19530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53781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595093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78" y="1845734"/>
            <a:ext cx="493776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370747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lumMod val="9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4501120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938841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48A87A34-81AB-432B-8DAE-1953F412C126}" type="datetimeFigureOut">
              <a:rPr lang="en-US" smtClean="0"/>
              <a:t>6/11/2019</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859803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4050791" cy="68580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48A87A34-81AB-432B-8DAE-1953F412C126}" type="datetimeFigureOut">
              <a:rPr lang="en-US" smtClean="0"/>
              <a:t>6/11/2019</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33465716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chemeClr val="tx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1">
              <a:lumMod val="50000"/>
              <a:lumOff val="5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chemeClr val="tx2"/>
                </a:solidFill>
              </a:defRPr>
            </a:lvl1pPr>
          </a:lstStyle>
          <a:p>
            <a:fld id="{48A87A34-81AB-432B-8DAE-1953F412C126}" type="datetimeFigureOut">
              <a:rPr lang="en-US" smtClean="0"/>
              <a:t>6/11/2019</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6D22F896-40B5-4ADD-8801-0D06FADFA095}" type="slidenum">
              <a:rPr lang="en-US" smtClean="0"/>
              <a:t>‹#›</a:t>
            </a:fld>
            <a:endParaRPr lang="en-US" dirty="0"/>
          </a:p>
        </p:txBody>
      </p:sp>
    </p:spTree>
    <p:extLst>
      <p:ext uri="{BB962C8B-B14F-4D97-AF65-F5344CB8AC3E}">
        <p14:creationId xmlns:p14="http://schemas.microsoft.com/office/powerpoint/2010/main" val="1834590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75000"/>
            <a:lumOff val="25000"/>
          </a:schemeClr>
        </a:solidFill>
        <a:effectLst/>
      </p:bgPr>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48A87A34-81AB-432B-8DAE-1953F412C126}" type="datetimeFigureOut">
              <a:rPr lang="en-US" smtClean="0"/>
              <a:pPr/>
              <a:t>6/11/2019</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6D22F896-40B5-4ADD-8801-0D06FADFA09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2726973"/>
      </p:ext>
    </p:extLst>
  </p:cSld>
  <p:clrMap bg1="dk1" tx1="lt1" bg2="dk2" tx2="lt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3"/>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3"/>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3"/>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marL="0" marR="0" algn="ctr">
              <a:lnSpc>
                <a:spcPct val="115000"/>
              </a:lnSpc>
              <a:spcBef>
                <a:spcPts val="0"/>
              </a:spcBef>
              <a:spcAft>
                <a:spcPts val="1000"/>
              </a:spcAft>
              <a:tabLst>
                <a:tab pos="2438400" algn="l"/>
              </a:tabLst>
            </a:pPr>
            <a:r>
              <a:rPr lang="en-IN" b="1" dirty="0" smtClean="0">
                <a:solidFill>
                  <a:srgbClr val="7030A0"/>
                </a:solidFill>
                <a:latin typeface="Arial Rounded MT Bold" panose="020F0704030504030204" pitchFamily="34" charset="0"/>
                <a:ea typeface="Calibri" panose="020F0502020204030204" pitchFamily="34" charset="0"/>
                <a:cs typeface="Times New Roman" panose="02020603050405020304" pitchFamily="18" charset="0"/>
              </a:rPr>
              <a:t/>
            </a:r>
            <a:br>
              <a:rPr lang="en-IN" b="1" dirty="0" smtClean="0">
                <a:solidFill>
                  <a:srgbClr val="7030A0"/>
                </a:solidFill>
                <a:latin typeface="Arial Rounded MT Bold" panose="020F0704030504030204" pitchFamily="34" charset="0"/>
                <a:ea typeface="Calibri" panose="020F0502020204030204" pitchFamily="34" charset="0"/>
                <a:cs typeface="Times New Roman" panose="02020603050405020304" pitchFamily="18" charset="0"/>
              </a:rPr>
            </a:br>
            <a:r>
              <a:rPr lang="en-IN" b="1" dirty="0" smtClean="0">
                <a:solidFill>
                  <a:schemeClr val="tx1"/>
                </a:solidFill>
                <a:latin typeface="Lucida Handwriting" panose="03010101010101010101" pitchFamily="66" charset="0"/>
                <a:ea typeface="Calibri" panose="020F0502020204030204" pitchFamily="34" charset="0"/>
                <a:cs typeface="Times New Roman" panose="02020603050405020304" pitchFamily="18" charset="0"/>
              </a:rPr>
              <a:t>Conjunctions</a:t>
            </a:r>
            <a:br>
              <a:rPr lang="en-IN" b="1" dirty="0" smtClean="0">
                <a:solidFill>
                  <a:schemeClr val="tx1"/>
                </a:solidFill>
                <a:latin typeface="Lucida Handwriting" panose="03010101010101010101" pitchFamily="66" charset="0"/>
                <a:ea typeface="Calibri" panose="020F0502020204030204" pitchFamily="34" charset="0"/>
                <a:cs typeface="Times New Roman" panose="02020603050405020304" pitchFamily="18" charset="0"/>
              </a:rPr>
            </a:br>
            <a:r>
              <a:rPr lang="en-IN" b="1" dirty="0" smtClean="0">
                <a:solidFill>
                  <a:schemeClr val="tx1"/>
                </a:solidFill>
                <a:latin typeface="Lucida Handwriting" panose="03010101010101010101" pitchFamily="66" charset="0"/>
                <a:ea typeface="Calibri" panose="020F0502020204030204" pitchFamily="34" charset="0"/>
                <a:cs typeface="Times New Roman" panose="02020603050405020304" pitchFamily="18" charset="0"/>
              </a:rPr>
              <a:t>Connectors</a:t>
            </a:r>
            <a:br>
              <a:rPr lang="en-IN" b="1" dirty="0" smtClean="0">
                <a:solidFill>
                  <a:schemeClr val="tx1"/>
                </a:solidFill>
                <a:latin typeface="Lucida Handwriting" panose="03010101010101010101" pitchFamily="66" charset="0"/>
                <a:ea typeface="Calibri" panose="020F0502020204030204" pitchFamily="34" charset="0"/>
                <a:cs typeface="Times New Roman" panose="02020603050405020304" pitchFamily="18" charset="0"/>
              </a:rPr>
            </a:br>
            <a:r>
              <a:rPr lang="en-IN" b="1" dirty="0" smtClean="0">
                <a:solidFill>
                  <a:schemeClr val="tx1"/>
                </a:solidFill>
                <a:latin typeface="Lucida Handwriting" panose="03010101010101010101" pitchFamily="66" charset="0"/>
                <a:ea typeface="Calibri" panose="020F0502020204030204" pitchFamily="34" charset="0"/>
                <a:cs typeface="Times New Roman" panose="02020603050405020304" pitchFamily="18" charset="0"/>
              </a:rPr>
              <a:t>Linkers</a:t>
            </a:r>
            <a:endParaRPr lang="en-US" dirty="0">
              <a:solidFill>
                <a:schemeClr val="tx1"/>
              </a:solidFill>
              <a:latin typeface="Lucida Handwriting" panose="03010101010101010101" pitchFamily="66" charset="0"/>
            </a:endParaRPr>
          </a:p>
        </p:txBody>
      </p:sp>
    </p:spTree>
    <p:extLst>
      <p:ext uri="{BB962C8B-B14F-4D97-AF65-F5344CB8AC3E}">
        <p14:creationId xmlns:p14="http://schemas.microsoft.com/office/powerpoint/2010/main" val="4060514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2069" y="235132"/>
            <a:ext cx="11377747" cy="6054991"/>
          </a:xfrm>
          <a:prstGeom prst="rect">
            <a:avLst/>
          </a:prstGeom>
        </p:spPr>
        <p:txBody>
          <a:bodyPr wrap="square">
            <a:spAutoFit/>
          </a:bodyPr>
          <a:lstStyle/>
          <a:p>
            <a:pPr marL="72390" marR="0">
              <a:lnSpc>
                <a:spcPct val="115000"/>
              </a:lnSpc>
              <a:spcBef>
                <a:spcPts val="0"/>
              </a:spcBef>
              <a:spcAft>
                <a:spcPts val="1000"/>
              </a:spcAft>
            </a:pPr>
            <a:r>
              <a:rPr lang="en-IN" sz="2800" dirty="0">
                <a:latin typeface="Times New Roman" panose="02020603050405020304" pitchFamily="18" charset="0"/>
                <a:ea typeface="Calibri" panose="020F0502020204030204" pitchFamily="34" charset="0"/>
                <a:cs typeface="Times New Roman" panose="02020603050405020304" pitchFamily="18" charset="0"/>
              </a:rPr>
              <a:t>Though the function of conjunctions and connectors is to link or join, choosing between them is completely based on the choice we make.  There are no hard and fast rules that state which should be used.  It is acquired only by practice</a:t>
            </a:r>
            <a:r>
              <a:rPr lang="en-IN" sz="2800" dirty="0" smtClean="0">
                <a:latin typeface="Times New Roman" panose="02020603050405020304" pitchFamily="18" charset="0"/>
                <a:ea typeface="Calibri" panose="020F0502020204030204" pitchFamily="34" charset="0"/>
                <a:cs typeface="Times New Roman" panose="02020603050405020304" pitchFamily="18" charset="0"/>
              </a:rPr>
              <a:t>.</a:t>
            </a:r>
          </a:p>
          <a:p>
            <a:pPr marL="72390" marR="0">
              <a:lnSpc>
                <a:spcPct val="115000"/>
              </a:lnSpc>
              <a:spcBef>
                <a:spcPts val="0"/>
              </a:spcBef>
              <a:spcAft>
                <a:spcPts val="1000"/>
              </a:spcAf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72390" marR="0">
              <a:lnSpc>
                <a:spcPct val="115000"/>
              </a:lnSpc>
              <a:spcBef>
                <a:spcPts val="0"/>
              </a:spcBef>
              <a:spcAft>
                <a:spcPts val="1000"/>
              </a:spcAft>
            </a:pPr>
            <a:r>
              <a:rPr lang="en-IN" sz="2800" dirty="0">
                <a:latin typeface="Times New Roman" panose="02020603050405020304" pitchFamily="18" charset="0"/>
                <a:ea typeface="Calibri" panose="020F0502020204030204" pitchFamily="34" charset="0"/>
                <a:cs typeface="Times New Roman" panose="02020603050405020304" pitchFamily="18" charset="0"/>
              </a:rPr>
              <a:t>Conjunctions have many different meanings.  Example- </a:t>
            </a:r>
            <a:r>
              <a:rPr lang="en-IN" sz="2800" u="sng" dirty="0">
                <a:latin typeface="Times New Roman" panose="02020603050405020304" pitchFamily="18" charset="0"/>
                <a:ea typeface="Calibri" panose="020F0502020204030204" pitchFamily="34" charset="0"/>
                <a:cs typeface="Times New Roman" panose="02020603050405020304" pitchFamily="18" charset="0"/>
              </a:rPr>
              <a:t>but </a:t>
            </a:r>
            <a:r>
              <a:rPr lang="en-IN" sz="2800" dirty="0">
                <a:latin typeface="Times New Roman" panose="02020603050405020304" pitchFamily="18" charset="0"/>
                <a:ea typeface="Calibri" panose="020F0502020204030204" pitchFamily="34" charset="0"/>
                <a:cs typeface="Times New Roman" panose="02020603050405020304" pitchFamily="18" charset="0"/>
              </a:rPr>
              <a:t>can be used to express contrast or concession.  </a:t>
            </a:r>
            <a:endParaRPr lang="en-US" sz="2800" dirty="0">
              <a:latin typeface="Calibri" panose="020F0502020204030204" pitchFamily="34" charset="0"/>
              <a:ea typeface="Calibri" panose="020F0502020204030204" pitchFamily="34" charset="0"/>
              <a:cs typeface="Times New Roman" panose="02020603050405020304" pitchFamily="18" charset="0"/>
            </a:endParaRPr>
          </a:p>
          <a:p>
            <a:pPr marL="72390" marR="0">
              <a:lnSpc>
                <a:spcPct val="115000"/>
              </a:lnSpc>
              <a:spcBef>
                <a:spcPts val="0"/>
              </a:spcBef>
              <a:spcAft>
                <a:spcPts val="1000"/>
              </a:spcAft>
            </a:pPr>
            <a:r>
              <a:rPr lang="en-IN" sz="2800" dirty="0">
                <a:latin typeface="Times New Roman" panose="02020603050405020304" pitchFamily="18" charset="0"/>
                <a:ea typeface="Calibri" panose="020F0502020204030204" pitchFamily="34" charset="0"/>
                <a:cs typeface="Times New Roman" panose="02020603050405020304" pitchFamily="18" charset="0"/>
              </a:rPr>
              <a:t>Connectors have more precise meaning</a:t>
            </a:r>
            <a:r>
              <a:rPr lang="en-IN" sz="2800" dirty="0" smtClean="0">
                <a:latin typeface="Times New Roman" panose="02020603050405020304" pitchFamily="18" charset="0"/>
                <a:ea typeface="Calibri" panose="020F0502020204030204" pitchFamily="34" charset="0"/>
                <a:cs typeface="Times New Roman" panose="02020603050405020304" pitchFamily="18" charset="0"/>
              </a:rPr>
              <a:t>.</a:t>
            </a:r>
          </a:p>
          <a:p>
            <a:pPr marL="72390" marR="0">
              <a:lnSpc>
                <a:spcPct val="115000"/>
              </a:lnSpc>
              <a:spcBef>
                <a:spcPts val="0"/>
              </a:spcBef>
              <a:spcAft>
                <a:spcPts val="1000"/>
              </a:spcAft>
            </a:pPr>
            <a:endParaRPr lang="en-US" sz="2800" dirty="0">
              <a:latin typeface="Calibri" panose="020F0502020204030204" pitchFamily="34" charset="0"/>
              <a:ea typeface="Calibri" panose="020F0502020204030204" pitchFamily="34" charset="0"/>
              <a:cs typeface="Times New Roman" panose="02020603050405020304" pitchFamily="18" charset="0"/>
            </a:endParaRPr>
          </a:p>
          <a:p>
            <a:r>
              <a:rPr lang="en-IN" sz="2800" dirty="0">
                <a:latin typeface="Times New Roman" panose="02020603050405020304" pitchFamily="18" charset="0"/>
                <a:ea typeface="Calibri" panose="020F0502020204030204" pitchFamily="34" charset="0"/>
              </a:rPr>
              <a:t>  In formal writing, we can join ideas using linkers such as ‘furthermore, more over, in addition, besides, what is more’ etc.</a:t>
            </a:r>
            <a:endParaRPr lang="en-US" sz="2800" dirty="0"/>
          </a:p>
        </p:txBody>
      </p:sp>
    </p:spTree>
    <p:extLst>
      <p:ext uri="{BB962C8B-B14F-4D97-AF65-F5344CB8AC3E}">
        <p14:creationId xmlns:p14="http://schemas.microsoft.com/office/powerpoint/2010/main" val="4139156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75213" y="352106"/>
            <a:ext cx="10450284" cy="5816977"/>
          </a:xfrm>
          <a:prstGeom prst="rect">
            <a:avLst/>
          </a:prstGeom>
        </p:spPr>
        <p:txBody>
          <a:bodyPr wrap="square">
            <a:spAutoFit/>
          </a:bodyPr>
          <a:lstStyle/>
          <a:p>
            <a:pPr algn="ctr"/>
            <a:endParaRPr lang="en-US" b="1" dirty="0">
              <a:solidFill>
                <a:schemeClr val="accent2">
                  <a:lumMod val="60000"/>
                  <a:lumOff val="40000"/>
                </a:schemeClr>
              </a:solidFill>
            </a:endParaRPr>
          </a:p>
          <a:p>
            <a:pPr algn="ctr"/>
            <a:endParaRPr lang="en-US" b="1" dirty="0">
              <a:solidFill>
                <a:schemeClr val="accent2">
                  <a:lumMod val="60000"/>
                  <a:lumOff val="40000"/>
                </a:schemeClr>
              </a:solidFill>
            </a:endParaRPr>
          </a:p>
          <a:p>
            <a:pPr algn="ctr"/>
            <a:r>
              <a:rPr lang="en-US" sz="2800" b="1" dirty="0" smtClean="0">
                <a:solidFill>
                  <a:schemeClr val="accent2">
                    <a:lumMod val="60000"/>
                    <a:lumOff val="40000"/>
                  </a:schemeClr>
                </a:solidFill>
              </a:rPr>
              <a:t>PRESENTED </a:t>
            </a:r>
            <a:endParaRPr lang="en-US" sz="2800" b="1" dirty="0">
              <a:solidFill>
                <a:schemeClr val="accent2">
                  <a:lumMod val="60000"/>
                  <a:lumOff val="40000"/>
                </a:schemeClr>
              </a:solidFill>
            </a:endParaRPr>
          </a:p>
          <a:p>
            <a:pPr algn="ctr"/>
            <a:r>
              <a:rPr lang="en-US" sz="2800" b="1" dirty="0">
                <a:solidFill>
                  <a:schemeClr val="accent2">
                    <a:lumMod val="60000"/>
                    <a:lumOff val="40000"/>
                  </a:schemeClr>
                </a:solidFill>
              </a:rPr>
              <a:t>BY </a:t>
            </a:r>
          </a:p>
          <a:p>
            <a:pPr algn="ctr"/>
            <a:endParaRPr lang="en-US" sz="2800" b="1" dirty="0">
              <a:solidFill>
                <a:schemeClr val="accent2">
                  <a:lumMod val="60000"/>
                  <a:lumOff val="40000"/>
                </a:schemeClr>
              </a:solidFill>
            </a:endParaRPr>
          </a:p>
          <a:p>
            <a:pPr algn="ctr"/>
            <a:r>
              <a:rPr lang="en-US" sz="2800" b="1" dirty="0">
                <a:solidFill>
                  <a:schemeClr val="accent2">
                    <a:lumMod val="60000"/>
                    <a:lumOff val="40000"/>
                  </a:schemeClr>
                </a:solidFill>
              </a:rPr>
              <a:t>SASIKALA S.</a:t>
            </a:r>
          </a:p>
          <a:p>
            <a:pPr algn="ctr"/>
            <a:r>
              <a:rPr lang="en-US" sz="2800" b="1" dirty="0">
                <a:solidFill>
                  <a:schemeClr val="accent2">
                    <a:lumMod val="60000"/>
                    <a:lumOff val="40000"/>
                  </a:schemeClr>
                </a:solidFill>
              </a:rPr>
              <a:t>HEAD MISTRESS</a:t>
            </a:r>
          </a:p>
          <a:p>
            <a:pPr algn="ctr"/>
            <a:endParaRPr lang="en-US" sz="2800" b="1" dirty="0">
              <a:solidFill>
                <a:schemeClr val="accent2">
                  <a:lumMod val="60000"/>
                  <a:lumOff val="40000"/>
                </a:schemeClr>
              </a:solidFill>
            </a:endParaRPr>
          </a:p>
          <a:p>
            <a:pPr algn="ctr"/>
            <a:r>
              <a:rPr lang="en-US" sz="2800" b="1" dirty="0">
                <a:solidFill>
                  <a:schemeClr val="accent2">
                    <a:lumMod val="60000"/>
                    <a:lumOff val="40000"/>
                  </a:schemeClr>
                </a:solidFill>
              </a:rPr>
              <a:t>MANILAL M. MEHTA GIRLS’ HIGHER SECONDARY SCHOOL</a:t>
            </a:r>
          </a:p>
          <a:p>
            <a:pPr algn="ctr"/>
            <a:r>
              <a:rPr lang="en-US" sz="2800" b="1" dirty="0">
                <a:solidFill>
                  <a:schemeClr val="accent2">
                    <a:lumMod val="60000"/>
                    <a:lumOff val="40000"/>
                  </a:schemeClr>
                </a:solidFill>
              </a:rPr>
              <a:t>CHENNAI-3</a:t>
            </a:r>
            <a:r>
              <a:rPr lang="en-US" sz="2800" b="1" dirty="0" smtClean="0">
                <a:solidFill>
                  <a:schemeClr val="accent2">
                    <a:lumMod val="60000"/>
                    <a:lumOff val="40000"/>
                  </a:schemeClr>
                </a:solidFill>
              </a:rPr>
              <a:t>. </a:t>
            </a:r>
          </a:p>
          <a:p>
            <a:pPr algn="ctr"/>
            <a:endParaRPr lang="en-US" sz="2800" b="1" dirty="0">
              <a:solidFill>
                <a:schemeClr val="accent2">
                  <a:lumMod val="60000"/>
                  <a:lumOff val="40000"/>
                </a:schemeClr>
              </a:solidFill>
            </a:endParaRPr>
          </a:p>
          <a:p>
            <a:pPr algn="ctr"/>
            <a:endParaRPr lang="en-US" sz="2800" b="1" dirty="0" smtClean="0">
              <a:solidFill>
                <a:schemeClr val="accent2">
                  <a:lumMod val="60000"/>
                  <a:lumOff val="40000"/>
                </a:schemeClr>
              </a:solidFill>
            </a:endParaRPr>
          </a:p>
          <a:p>
            <a:pPr algn="ctr"/>
            <a:r>
              <a:rPr lang="en-US" sz="2800" b="1" dirty="0" smtClean="0">
                <a:solidFill>
                  <a:schemeClr val="accent2">
                    <a:lumMod val="60000"/>
                    <a:lumOff val="40000"/>
                  </a:schemeClr>
                </a:solidFill>
              </a:rPr>
              <a:t>THANK YOU</a:t>
            </a:r>
            <a:endParaRPr lang="en-US" sz="2800" b="1" dirty="0">
              <a:solidFill>
                <a:schemeClr val="accent2">
                  <a:lumMod val="60000"/>
                  <a:lumOff val="40000"/>
                </a:schemeClr>
              </a:solidFill>
            </a:endParaRPr>
          </a:p>
          <a:p>
            <a:pPr algn="ctr"/>
            <a:endParaRPr lang="en-US" sz="2800" b="1" dirty="0">
              <a:solidFill>
                <a:schemeClr val="accent2">
                  <a:lumMod val="60000"/>
                  <a:lumOff val="40000"/>
                </a:schemeClr>
              </a:solidFill>
            </a:endParaRPr>
          </a:p>
        </p:txBody>
      </p:sp>
    </p:spTree>
    <p:extLst>
      <p:ext uri="{BB962C8B-B14F-4D97-AF65-F5344CB8AC3E}">
        <p14:creationId xmlns:p14="http://schemas.microsoft.com/office/powerpoint/2010/main" val="3554486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58091" y="1110343"/>
            <a:ext cx="9496698" cy="2640723"/>
          </a:xfrm>
          <a:prstGeom prst="rect">
            <a:avLst/>
          </a:prstGeom>
          <a:solidFill>
            <a:schemeClr val="tx1">
              <a:lumMod val="95000"/>
            </a:schemeClr>
          </a:solidFill>
        </p:spPr>
        <p:txBody>
          <a:bodyPr wrap="square">
            <a:spAutoFit/>
          </a:bodyPr>
          <a:lstStyle/>
          <a:p>
            <a:pPr algn="just">
              <a:lnSpc>
                <a:spcPct val="115000"/>
              </a:lnSpc>
              <a:spcAft>
                <a:spcPts val="1000"/>
              </a:spcAft>
            </a:pPr>
            <a:r>
              <a:rPr lang="en-IN" sz="3600" dirty="0">
                <a:solidFill>
                  <a:schemeClr val="bg1">
                    <a:lumMod val="95000"/>
                    <a:lumOff val="5000"/>
                  </a:schemeClr>
                </a:solidFill>
                <a:latin typeface="Times New Roman" panose="02020603050405020304" pitchFamily="18" charset="0"/>
                <a:ea typeface="Calibri" panose="020F0502020204030204" pitchFamily="34" charset="0"/>
                <a:cs typeface="Times New Roman" panose="02020603050405020304" pitchFamily="18" charset="0"/>
              </a:rPr>
              <a:t>A conjunction is a word that joins together words, phrases, clauses or sentences.  There are two types of conjunctions, namely coordinating conjunctions and subordinating conjunctions. </a:t>
            </a:r>
            <a:endParaRPr lang="en-US" sz="3600" dirty="0">
              <a:solidFill>
                <a:schemeClr val="bg1">
                  <a:lumMod val="95000"/>
                  <a:lumOff val="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580220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97279" y="1946367"/>
            <a:ext cx="9405257" cy="3547638"/>
          </a:xfrm>
          <a:prstGeom prst="rect">
            <a:avLst/>
          </a:prstGeom>
          <a:solidFill>
            <a:schemeClr val="bg1">
              <a:lumMod val="85000"/>
              <a:lumOff val="15000"/>
            </a:schemeClr>
          </a:solidFill>
        </p:spPr>
        <p:txBody>
          <a:bodyPr wrap="square">
            <a:spAutoFit/>
          </a:bodyPr>
          <a:lstStyle/>
          <a:p>
            <a:pPr algn="just">
              <a:lnSpc>
                <a:spcPct val="115000"/>
              </a:lnSpc>
              <a:spcAft>
                <a:spcPts val="1000"/>
              </a:spcAft>
            </a:pPr>
            <a:r>
              <a:rPr lang="en-IN" sz="2800" b="1" dirty="0">
                <a:latin typeface="Times New Roman" panose="02020603050405020304" pitchFamily="18" charset="0"/>
                <a:ea typeface="Calibri" panose="020F0502020204030204" pitchFamily="34" charset="0"/>
                <a:cs typeface="Times New Roman" panose="02020603050405020304" pitchFamily="18" charset="0"/>
              </a:rPr>
              <a:t>COORDINATING </a:t>
            </a:r>
            <a:r>
              <a:rPr lang="en-IN" sz="2800" b="1" dirty="0" smtClean="0">
                <a:latin typeface="Times New Roman" panose="02020603050405020304" pitchFamily="18" charset="0"/>
                <a:ea typeface="Calibri" panose="020F0502020204030204" pitchFamily="34" charset="0"/>
                <a:cs typeface="Times New Roman" panose="02020603050405020304" pitchFamily="18" charset="0"/>
              </a:rPr>
              <a:t>CONJUNCTIONS-</a:t>
            </a:r>
          </a:p>
          <a:p>
            <a:pPr algn="just">
              <a:lnSpc>
                <a:spcPct val="115000"/>
              </a:lnSpc>
              <a:spcAft>
                <a:spcPts val="1000"/>
              </a:spcAft>
            </a:pPr>
            <a:r>
              <a:rPr lang="en-IN" sz="2800" dirty="0" smtClean="0">
                <a:latin typeface="Times New Roman" panose="02020603050405020304" pitchFamily="18" charset="0"/>
                <a:ea typeface="Calibri" panose="020F0502020204030204" pitchFamily="34" charset="0"/>
                <a:cs typeface="Times New Roman" panose="02020603050405020304" pitchFamily="18" charset="0"/>
              </a:rPr>
              <a:t> </a:t>
            </a:r>
            <a:r>
              <a:rPr lang="en-IN" sz="4000" dirty="0">
                <a:latin typeface="Times New Roman" panose="02020603050405020304" pitchFamily="18" charset="0"/>
                <a:ea typeface="Calibri" panose="020F0502020204030204" pitchFamily="34" charset="0"/>
                <a:cs typeface="Times New Roman" panose="02020603050405020304" pitchFamily="18" charset="0"/>
              </a:rPr>
              <a:t>Coordinating conjunctions are used in compound sentences. They help in joining sentences and independent clauses of equal rank.  They are of four kinds.. </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8074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3691" y="222069"/>
            <a:ext cx="11678195" cy="6595652"/>
          </a:xfrm>
          <a:prstGeom prst="rect">
            <a:avLst/>
          </a:prstGeom>
        </p:spPr>
        <p:txBody>
          <a:bodyPr wrap="square">
            <a:spAutoFit/>
          </a:bodyPr>
          <a:lstStyle/>
          <a:p>
            <a:pPr>
              <a:lnSpc>
                <a:spcPct val="115000"/>
              </a:lnSpc>
              <a:spcAft>
                <a:spcPts val="1000"/>
              </a:spcAft>
            </a:pPr>
            <a:r>
              <a:rPr lang="en-IN" sz="3600" dirty="0">
                <a:latin typeface="Times New Roman" panose="02020603050405020304" pitchFamily="18" charset="0"/>
                <a:ea typeface="Calibri" panose="020F0502020204030204" pitchFamily="34" charset="0"/>
                <a:cs typeface="Times New Roman" panose="02020603050405020304" pitchFamily="18" charset="0"/>
              </a:rPr>
              <a:t>Cumulative conjunctions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   and</a:t>
            </a:r>
            <a:r>
              <a:rPr lang="en-IN" sz="3600" dirty="0">
                <a:latin typeface="Times New Roman" panose="02020603050405020304" pitchFamily="18" charset="0"/>
                <a:ea typeface="Calibri" panose="020F0502020204030204" pitchFamily="34" charset="0"/>
                <a:cs typeface="Times New Roman" panose="02020603050405020304" pitchFamily="18" charset="0"/>
              </a:rPr>
              <a:t>, also, as well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as</a:t>
            </a:r>
          </a:p>
          <a:p>
            <a:pPr>
              <a:lnSpc>
                <a:spcPct val="115000"/>
              </a:lnSpc>
              <a:spcAft>
                <a:spcPts val="1000"/>
              </a:spcAft>
            </a:pPr>
            <a:endParaRPr lang="en-IN" sz="36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IN" sz="3600" dirty="0" smtClean="0">
                <a:latin typeface="Times New Roman" panose="02020603050405020304" pitchFamily="18" charset="0"/>
                <a:ea typeface="Calibri" panose="020F0502020204030204" pitchFamily="34" charset="0"/>
                <a:cs typeface="Times New Roman" panose="02020603050405020304" pitchFamily="18" charset="0"/>
              </a:rPr>
              <a:t>Alternate </a:t>
            </a:r>
            <a:r>
              <a:rPr lang="en-IN" sz="3600" dirty="0">
                <a:latin typeface="Times New Roman" panose="02020603050405020304" pitchFamily="18" charset="0"/>
                <a:ea typeface="Calibri" panose="020F0502020204030204" pitchFamily="34" charset="0"/>
                <a:cs typeface="Times New Roman" panose="02020603050405020304" pitchFamily="18" charset="0"/>
              </a:rPr>
              <a:t>or choice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conjunctions -  or</a:t>
            </a:r>
            <a:r>
              <a:rPr lang="en-IN" sz="3600" dirty="0">
                <a:latin typeface="Times New Roman" panose="02020603050405020304" pitchFamily="18" charset="0"/>
                <a:ea typeface="Calibri" panose="020F0502020204030204" pitchFamily="34" charset="0"/>
                <a:cs typeface="Times New Roman" panose="02020603050405020304" pitchFamily="18" charset="0"/>
              </a:rPr>
              <a:t>, or else,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otherwise</a:t>
            </a:r>
          </a:p>
          <a:p>
            <a:pPr>
              <a:lnSpc>
                <a:spcPct val="115000"/>
              </a:lnSpc>
              <a:spcAft>
                <a:spcPts val="1000"/>
              </a:spcAft>
            </a:pPr>
            <a:endParaRPr lang="en-IN" sz="36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IN" sz="3600" dirty="0" smtClean="0">
                <a:latin typeface="Times New Roman" panose="02020603050405020304" pitchFamily="18" charset="0"/>
                <a:ea typeface="Calibri" panose="020F0502020204030204" pitchFamily="34" charset="0"/>
                <a:cs typeface="Times New Roman" panose="02020603050405020304" pitchFamily="18" charset="0"/>
              </a:rPr>
              <a:t>Contrast </a:t>
            </a:r>
            <a:r>
              <a:rPr lang="en-IN" sz="3600" dirty="0">
                <a:latin typeface="Times New Roman" panose="02020603050405020304" pitchFamily="18" charset="0"/>
                <a:ea typeface="Calibri" panose="020F0502020204030204" pitchFamily="34" charset="0"/>
                <a:cs typeface="Times New Roman" panose="02020603050405020304" pitchFamily="18" charset="0"/>
              </a:rPr>
              <a:t>conjunctions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 -             yet</a:t>
            </a:r>
            <a:r>
              <a:rPr lang="en-IN" sz="3600" dirty="0">
                <a:latin typeface="Times New Roman" panose="02020603050405020304" pitchFamily="18" charset="0"/>
                <a:ea typeface="Calibri" panose="020F0502020204030204" pitchFamily="34" charset="0"/>
                <a:cs typeface="Times New Roman" panose="02020603050405020304" pitchFamily="18" charset="0"/>
              </a:rPr>
              <a:t>, but, still</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 while 					                                                													nevertheless</a:t>
            </a:r>
            <a:r>
              <a:rPr lang="en-IN" sz="3600" dirty="0">
                <a:latin typeface="Times New Roman" panose="02020603050405020304" pitchFamily="18" charset="0"/>
                <a:ea typeface="Calibri" panose="020F0502020204030204" pitchFamily="34" charset="0"/>
                <a:cs typeface="Times New Roman" panose="02020603050405020304" pitchFamily="18" charset="0"/>
              </a:rPr>
              <a:t>,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whereas,</a:t>
            </a:r>
          </a:p>
          <a:p>
            <a:pPr>
              <a:lnSpc>
                <a:spcPct val="115000"/>
              </a:lnSpc>
              <a:spcAft>
                <a:spcPts val="1000"/>
              </a:spcAft>
            </a:pPr>
            <a:endParaRPr lang="en-IN" sz="3600" dirty="0" smtClean="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en-IN" sz="3600" dirty="0" smtClean="0">
                <a:latin typeface="Times New Roman" panose="02020603050405020304" pitchFamily="18" charset="0"/>
                <a:ea typeface="Calibri" panose="020F0502020204030204" pitchFamily="34" charset="0"/>
                <a:cs typeface="Times New Roman" panose="02020603050405020304" pitchFamily="18" charset="0"/>
              </a:rPr>
              <a:t>Illative conjunctions-</a:t>
            </a:r>
            <a:r>
              <a:rPr lang="en-IN" sz="3600" dirty="0">
                <a:latin typeface="Times New Roman" panose="02020603050405020304" pitchFamily="18" charset="0"/>
                <a:ea typeface="Calibri" panose="020F0502020204030204" pitchFamily="34" charset="0"/>
                <a:cs typeface="Times New Roman" panose="02020603050405020304" pitchFamily="18" charset="0"/>
              </a:rPr>
              <a:t>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     so</a:t>
            </a:r>
            <a:r>
              <a:rPr lang="en-IN" sz="3600" dirty="0">
                <a:latin typeface="Times New Roman" panose="02020603050405020304" pitchFamily="18" charset="0"/>
                <a:ea typeface="Calibri" panose="020F0502020204030204" pitchFamily="34" charset="0"/>
                <a:cs typeface="Times New Roman" panose="02020603050405020304" pitchFamily="18" charset="0"/>
              </a:rPr>
              <a:t>, and so, therefore, consequently, </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											for</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0240018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74765" y="352517"/>
            <a:ext cx="10750731" cy="6343275"/>
          </a:xfrm>
          <a:prstGeom prst="rect">
            <a:avLst/>
          </a:prstGeom>
        </p:spPr>
        <p:txBody>
          <a:bodyPr wrap="square">
            <a:spAutoFit/>
          </a:bodyPr>
          <a:lstStyle/>
          <a:p>
            <a:pPr algn="just">
              <a:lnSpc>
                <a:spcPct val="115000"/>
              </a:lnSpc>
              <a:spcAft>
                <a:spcPts val="1000"/>
              </a:spcAft>
            </a:pPr>
            <a:r>
              <a:rPr lang="en-IN" sz="2400" b="1" dirty="0">
                <a:latin typeface="Times New Roman" panose="02020603050405020304" pitchFamily="18" charset="0"/>
                <a:ea typeface="Calibri" panose="020F0502020204030204" pitchFamily="34" charset="0"/>
                <a:cs typeface="Times New Roman" panose="02020603050405020304" pitchFamily="18" charset="0"/>
              </a:rPr>
              <a:t>SUBORDINATING CONJUNCTIONS</a:t>
            </a:r>
            <a:r>
              <a:rPr lang="en-IN" sz="2400" dirty="0">
                <a:latin typeface="Times New Roman" panose="02020603050405020304" pitchFamily="18" charset="0"/>
                <a:ea typeface="Calibri" panose="020F0502020204030204" pitchFamily="34" charset="0"/>
                <a:cs typeface="Times New Roman" panose="02020603050405020304" pitchFamily="18" charset="0"/>
              </a:rPr>
              <a:t>- Subordinating conjunctions are words that join two clauses, one being sub-ordinate to the other. They are used in the joining of complex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sentences.       Subordinating </a:t>
            </a:r>
            <a:r>
              <a:rPr lang="en-IN" sz="2400" dirty="0">
                <a:latin typeface="Times New Roman" panose="02020603050405020304" pitchFamily="18" charset="0"/>
                <a:ea typeface="Calibri" panose="020F0502020204030204" pitchFamily="34" charset="0"/>
                <a:cs typeface="Times New Roman" panose="02020603050405020304" pitchFamily="18" charset="0"/>
              </a:rPr>
              <a:t>conjunctions express:</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time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before</a:t>
            </a:r>
            <a:r>
              <a:rPr lang="en-IN" sz="2400" dirty="0">
                <a:latin typeface="Times New Roman" panose="02020603050405020304" pitchFamily="18" charset="0"/>
                <a:ea typeface="Calibri" panose="020F0502020204030204" pitchFamily="34" charset="0"/>
                <a:cs typeface="Times New Roman" panose="02020603050405020304" pitchFamily="18" charset="0"/>
              </a:rPr>
              <a:t>, after, when while, till</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place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where</a:t>
            </a:r>
            <a:r>
              <a:rPr lang="en-IN" sz="2400" dirty="0">
                <a:latin typeface="Times New Roman" panose="02020603050405020304" pitchFamily="18" charset="0"/>
                <a:ea typeface="Calibri" panose="020F0502020204030204" pitchFamily="34" charset="0"/>
                <a:cs typeface="Times New Roman" panose="02020603050405020304" pitchFamily="18" charset="0"/>
              </a:rPr>
              <a:t>, wherever, whether, whither</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manner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as</a:t>
            </a:r>
            <a:r>
              <a:rPr lang="en-IN" sz="2400" dirty="0">
                <a:latin typeface="Times New Roman" panose="02020603050405020304" pitchFamily="18" charset="0"/>
                <a:ea typeface="Calibri" panose="020F0502020204030204" pitchFamily="34" charset="0"/>
                <a:cs typeface="Times New Roman" panose="02020603050405020304" pitchFamily="18" charset="0"/>
              </a:rPr>
              <a:t>, as if, as though</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comparison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en-IN" sz="2400" dirty="0">
                <a:latin typeface="Times New Roman" panose="02020603050405020304" pitchFamily="18" charset="0"/>
                <a:ea typeface="Calibri" panose="020F0502020204030204" pitchFamily="34" charset="0"/>
                <a:cs typeface="Times New Roman" panose="02020603050405020304" pitchFamily="18" charset="0"/>
              </a:rPr>
              <a:t>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as</a:t>
            </a:r>
            <a:r>
              <a:rPr lang="en-IN" sz="2400" dirty="0">
                <a:latin typeface="Times New Roman" panose="02020603050405020304" pitchFamily="18" charset="0"/>
                <a:ea typeface="Calibri" panose="020F0502020204030204" pitchFamily="34" charset="0"/>
                <a:cs typeface="Times New Roman" panose="02020603050405020304" pitchFamily="18" charset="0"/>
              </a:rPr>
              <a:t>, than</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cause/reason				because, since, for</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result/consequence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that</a:t>
            </a:r>
            <a:r>
              <a:rPr lang="en-IN" sz="2400" dirty="0">
                <a:latin typeface="Times New Roman" panose="02020603050405020304" pitchFamily="18" charset="0"/>
                <a:ea typeface="Calibri" panose="020F0502020204030204" pitchFamily="34" charset="0"/>
                <a:cs typeface="Times New Roman" panose="02020603050405020304" pitchFamily="18" charset="0"/>
              </a:rPr>
              <a:t>/ so that</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purpose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a:t>
            </a:r>
            <a:r>
              <a:rPr lang="en-IN" sz="2400" dirty="0">
                <a:latin typeface="Times New Roman" panose="02020603050405020304" pitchFamily="18" charset="0"/>
                <a:ea typeface="Calibri" panose="020F0502020204030204" pitchFamily="34" charset="0"/>
                <a:cs typeface="Times New Roman" panose="02020603050405020304" pitchFamily="18" charset="0"/>
              </a:rPr>
              <a:t>	so …. that / in order … that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condition/concession		if, unless, provided, even if</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2400" dirty="0">
                <a:latin typeface="Times New Roman" panose="02020603050405020304" pitchFamily="18" charset="0"/>
                <a:ea typeface="Calibri" panose="020F0502020204030204" pitchFamily="34" charset="0"/>
                <a:cs typeface="Times New Roman" panose="02020603050405020304" pitchFamily="18" charset="0"/>
              </a:rPr>
              <a:t>contrast				</a:t>
            </a:r>
            <a:r>
              <a:rPr lang="en-IN" sz="2400" dirty="0" smtClean="0">
                <a:latin typeface="Times New Roman" panose="02020603050405020304" pitchFamily="18" charset="0"/>
                <a:ea typeface="Calibri" panose="020F0502020204030204" pitchFamily="34" charset="0"/>
                <a:cs typeface="Times New Roman" panose="02020603050405020304" pitchFamily="18" charset="0"/>
              </a:rPr>
              <a:t>	though</a:t>
            </a:r>
            <a:r>
              <a:rPr lang="en-IN" sz="2400" dirty="0">
                <a:latin typeface="Times New Roman" panose="02020603050405020304" pitchFamily="18" charset="0"/>
                <a:ea typeface="Calibri" panose="020F0502020204030204" pitchFamily="34" charset="0"/>
                <a:cs typeface="Times New Roman" panose="02020603050405020304" pitchFamily="18" charset="0"/>
              </a:rPr>
              <a:t>, even though, although</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79532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2515" y="705394"/>
            <a:ext cx="10776856" cy="6848029"/>
          </a:xfrm>
          <a:prstGeom prst="rect">
            <a:avLst/>
          </a:prstGeom>
        </p:spPr>
        <p:txBody>
          <a:bodyPr wrap="square">
            <a:spAutoFit/>
          </a:bodyPr>
          <a:lstStyle/>
          <a:p>
            <a:pPr algn="just">
              <a:lnSpc>
                <a:spcPct val="115000"/>
              </a:lnSpc>
              <a:spcAft>
                <a:spcPts val="1000"/>
              </a:spcAft>
            </a:pPr>
            <a:r>
              <a:rPr lang="en-IN" sz="4000" b="1" dirty="0">
                <a:latin typeface="Times New Roman" panose="02020603050405020304" pitchFamily="18" charset="0"/>
                <a:ea typeface="Calibri" panose="020F0502020204030204" pitchFamily="34" charset="0"/>
                <a:cs typeface="Times New Roman" panose="02020603050405020304" pitchFamily="18" charset="0"/>
              </a:rPr>
              <a:t>CORRELATIVE CONJUNCTIONS- </a:t>
            </a:r>
            <a:r>
              <a:rPr lang="en-IN" sz="4000" dirty="0">
                <a:latin typeface="Times New Roman" panose="02020603050405020304" pitchFamily="18" charset="0"/>
                <a:ea typeface="Calibri" panose="020F0502020204030204" pitchFamily="34" charset="0"/>
                <a:cs typeface="Times New Roman" panose="02020603050405020304" pitchFamily="18" charset="0"/>
              </a:rPr>
              <a:t>They are words used to join sentences and are always used in pairs.</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4000" dirty="0">
                <a:latin typeface="Times New Roman" panose="02020603050405020304" pitchFamily="18" charset="0"/>
                <a:ea typeface="Calibri" panose="020F0502020204030204" pitchFamily="34" charset="0"/>
                <a:cs typeface="Times New Roman" panose="02020603050405020304" pitchFamily="18" charset="0"/>
              </a:rPr>
              <a:t>both…..and,  either …..or,     neither…..nor,  whether…..or,  not only…..but also, such...as, such...that, </a:t>
            </a:r>
            <a:r>
              <a:rPr lang="en-IN" sz="4000" dirty="0" smtClean="0">
                <a:latin typeface="Times New Roman" panose="02020603050405020304" pitchFamily="18" charset="0"/>
                <a:ea typeface="Calibri" panose="020F0502020204030204" pitchFamily="34" charset="0"/>
                <a:cs typeface="Times New Roman" panose="02020603050405020304" pitchFamily="18" charset="0"/>
              </a:rPr>
              <a:t>  scarcely</a:t>
            </a:r>
            <a:r>
              <a:rPr lang="en-IN" sz="4000" dirty="0">
                <a:latin typeface="Times New Roman" panose="02020603050405020304" pitchFamily="18" charset="0"/>
                <a:ea typeface="Calibri" panose="020F0502020204030204" pitchFamily="34" charset="0"/>
                <a:cs typeface="Times New Roman" panose="02020603050405020304" pitchFamily="18" charset="0"/>
              </a:rPr>
              <a:t>...when, no sooner...than, so...as, </a:t>
            </a:r>
            <a:r>
              <a:rPr lang="en-IN" sz="4000" dirty="0" smtClean="0">
                <a:latin typeface="Times New Roman" panose="02020603050405020304" pitchFamily="18" charset="0"/>
                <a:ea typeface="Calibri" panose="020F0502020204030204" pitchFamily="34" charset="0"/>
                <a:cs typeface="Times New Roman" panose="02020603050405020304" pitchFamily="18" charset="0"/>
              </a:rPr>
              <a:t> as</a:t>
            </a:r>
            <a:r>
              <a:rPr lang="en-IN" sz="4000" dirty="0">
                <a:latin typeface="Times New Roman" panose="02020603050405020304" pitchFamily="18" charset="0"/>
                <a:ea typeface="Calibri" panose="020F0502020204030204" pitchFamily="34" charset="0"/>
                <a:cs typeface="Times New Roman" panose="02020603050405020304" pitchFamily="18" charset="0"/>
              </a:rPr>
              <a:t>...as, </a:t>
            </a:r>
            <a:r>
              <a:rPr lang="en-IN" sz="4000" dirty="0" smtClean="0">
                <a:latin typeface="Times New Roman" panose="02020603050405020304" pitchFamily="18" charset="0"/>
                <a:ea typeface="Calibri" panose="020F0502020204030204" pitchFamily="34" charset="0"/>
                <a:cs typeface="Times New Roman" panose="02020603050405020304" pitchFamily="18" charset="0"/>
              </a:rPr>
              <a:t> as</a:t>
            </a:r>
            <a:r>
              <a:rPr lang="en-IN" sz="4000" dirty="0">
                <a:latin typeface="Times New Roman" panose="02020603050405020304" pitchFamily="18" charset="0"/>
                <a:ea typeface="Calibri" panose="020F0502020204030204" pitchFamily="34" charset="0"/>
                <a:cs typeface="Times New Roman" panose="02020603050405020304" pitchFamily="18" charset="0"/>
              </a:rPr>
              <a:t>...so, </a:t>
            </a:r>
            <a:r>
              <a:rPr lang="en-IN" sz="4000" dirty="0" smtClean="0">
                <a:latin typeface="Times New Roman" panose="02020603050405020304" pitchFamily="18" charset="0"/>
                <a:ea typeface="Calibri" panose="020F0502020204030204" pitchFamily="34" charset="0"/>
                <a:cs typeface="Times New Roman" panose="02020603050405020304" pitchFamily="18" charset="0"/>
              </a:rPr>
              <a:t> so</a:t>
            </a:r>
            <a:r>
              <a:rPr lang="en-IN" sz="4000" dirty="0">
                <a:latin typeface="Times New Roman" panose="02020603050405020304" pitchFamily="18" charset="0"/>
                <a:ea typeface="Calibri" panose="020F0502020204030204" pitchFamily="34" charset="0"/>
                <a:cs typeface="Times New Roman" panose="02020603050405020304" pitchFamily="18" charset="0"/>
              </a:rPr>
              <a:t>...that,</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4000" dirty="0">
                <a:latin typeface="Times New Roman" panose="02020603050405020304" pitchFamily="18" charset="0"/>
                <a:ea typeface="Calibri" panose="020F0502020204030204" pitchFamily="34" charset="0"/>
                <a:cs typeface="Times New Roman" panose="02020603050405020304" pitchFamily="18" charset="0"/>
              </a:rPr>
              <a:t> </a:t>
            </a:r>
            <a:endParaRPr lang="en-US" sz="40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15000"/>
              </a:lnSpc>
              <a:spcAft>
                <a:spcPts val="1000"/>
              </a:spcAft>
            </a:pPr>
            <a:r>
              <a:rPr lang="en-IN" sz="4000" b="1" dirty="0">
                <a:latin typeface="Times New Roman" panose="02020603050405020304" pitchFamily="18" charset="0"/>
                <a:ea typeface="Calibri" panose="020F0502020204030204" pitchFamily="34" charset="0"/>
                <a:cs typeface="Times New Roman" panose="02020603050405020304" pitchFamily="18" charset="0"/>
              </a:rPr>
              <a:t>CONNECTIVES O</a:t>
            </a:r>
            <a:r>
              <a:rPr lang="en-IN" b="1" dirty="0">
                <a:latin typeface="Times New Roman" panose="02020603050405020304" pitchFamily="18" charset="0"/>
                <a:ea typeface="Calibri" panose="020F0502020204030204" pitchFamily="34" charset="0"/>
                <a:cs typeface="Times New Roman" panose="02020603050405020304" pitchFamily="18" charset="0"/>
              </a:rPr>
              <a:t>R LINKERS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6756085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39635" y="0"/>
            <a:ext cx="11508376" cy="7613366"/>
          </a:xfrm>
          <a:prstGeom prst="rect">
            <a:avLst/>
          </a:prstGeom>
        </p:spPr>
        <p:txBody>
          <a:bodyPr wrap="square">
            <a:spAutoFit/>
          </a:bodyPr>
          <a:lstStyle/>
          <a:p>
            <a:pPr algn="ctr">
              <a:lnSpc>
                <a:spcPct val="115000"/>
              </a:lnSpc>
              <a:spcAft>
                <a:spcPts val="1000"/>
              </a:spcAft>
            </a:pPr>
            <a:r>
              <a:rPr lang="en-IN" sz="3600" b="1" dirty="0">
                <a:latin typeface="Times New Roman" panose="02020603050405020304" pitchFamily="18" charset="0"/>
                <a:ea typeface="Calibri" panose="020F0502020204030204" pitchFamily="34" charset="0"/>
                <a:cs typeface="Times New Roman" panose="02020603050405020304" pitchFamily="18" charset="0"/>
              </a:rPr>
              <a:t>CONNECTIVES OR LINKERS</a:t>
            </a:r>
            <a:endParaRPr lang="en-US" sz="3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1000"/>
              </a:spcAft>
            </a:pPr>
            <a:r>
              <a:rPr lang="en-IN" sz="3600" dirty="0">
                <a:latin typeface="Times New Roman" panose="02020603050405020304" pitchFamily="18" charset="0"/>
                <a:ea typeface="Calibri" panose="020F0502020204030204" pitchFamily="34" charset="0"/>
                <a:cs typeface="Times New Roman" panose="02020603050405020304" pitchFamily="18" charset="0"/>
              </a:rPr>
              <a:t>Connectives are words that join or link ideas, in a sentence. They can also be used to connect ideas together in separate sentences and to link ideas between the paragraphs</a:t>
            </a:r>
            <a:r>
              <a:rPr lang="en-IN" sz="3600" dirty="0" smtClean="0">
                <a:latin typeface="Times New Roman" panose="02020603050405020304" pitchFamily="18" charset="0"/>
                <a:ea typeface="Calibri" panose="020F0502020204030204" pitchFamily="34" charset="0"/>
                <a:cs typeface="Times New Roman" panose="02020603050405020304" pitchFamily="18" charset="0"/>
              </a:rPr>
              <a:t>.</a:t>
            </a:r>
          </a:p>
          <a:p>
            <a:pPr algn="just">
              <a:lnSpc>
                <a:spcPct val="115000"/>
              </a:lnSpc>
              <a:spcAft>
                <a:spcPts val="1000"/>
              </a:spcAft>
            </a:pPr>
            <a:r>
              <a:rPr lang="en-IN" dirty="0" smtClean="0"/>
              <a:t> </a:t>
            </a:r>
            <a:r>
              <a:rPr lang="en-IN" sz="3600" dirty="0"/>
              <a:t>Connectives help in facilitating the flow of language in construction of proper structures while writing or  speaking</a:t>
            </a:r>
            <a:r>
              <a:rPr lang="en-IN" sz="3600" dirty="0" smtClean="0"/>
              <a:t>. They </a:t>
            </a:r>
            <a:r>
              <a:rPr lang="en-IN" sz="3600" dirty="0"/>
              <a:t>help to connect ideas so as to smoothly link one point or a paragraph to the next to make our writing or speaking more powerful. </a:t>
            </a:r>
            <a:endParaRPr lang="en-US" sz="3600" dirty="0"/>
          </a:p>
          <a:p>
            <a:pPr algn="just">
              <a:lnSpc>
                <a:spcPct val="115000"/>
              </a:lnSpc>
              <a:spcAft>
                <a:spcPts val="1000"/>
              </a:spcAft>
            </a:pPr>
            <a:endParaRPr lang="en-IN" sz="3600" dirty="0" smtClean="0">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15000"/>
              </a:lnSpc>
              <a:spcAft>
                <a:spcPts val="1000"/>
              </a:spcAft>
            </a:pP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295587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910904285"/>
              </p:ext>
            </p:extLst>
          </p:nvPr>
        </p:nvGraphicFramePr>
        <p:xfrm>
          <a:off x="309281" y="228598"/>
          <a:ext cx="11134166" cy="8529451"/>
        </p:xfrm>
        <a:graphic>
          <a:graphicData uri="http://schemas.openxmlformats.org/drawingml/2006/table">
            <a:tbl>
              <a:tblPr firstRow="1" firstCol="1" bandRow="1">
                <a:tableStyleId>{5C22544A-7EE6-4342-B048-85BDC9FD1C3A}</a:tableStyleId>
              </a:tblPr>
              <a:tblGrid>
                <a:gridCol w="3272294">
                  <a:extLst>
                    <a:ext uri="{9D8B030D-6E8A-4147-A177-3AD203B41FA5}">
                      <a16:colId xmlns:a16="http://schemas.microsoft.com/office/drawing/2014/main" val="1163167852"/>
                    </a:ext>
                  </a:extLst>
                </a:gridCol>
                <a:gridCol w="7861872">
                  <a:extLst>
                    <a:ext uri="{9D8B030D-6E8A-4147-A177-3AD203B41FA5}">
                      <a16:colId xmlns:a16="http://schemas.microsoft.com/office/drawing/2014/main" val="116717075"/>
                    </a:ext>
                  </a:extLst>
                </a:gridCol>
              </a:tblGrid>
              <a:tr h="1345341">
                <a:tc>
                  <a:txBody>
                    <a:bodyPr/>
                    <a:lstStyle/>
                    <a:p>
                      <a:pPr marL="0" marR="0" algn="just">
                        <a:lnSpc>
                          <a:spcPct val="115000"/>
                        </a:lnSpc>
                        <a:spcBef>
                          <a:spcPts val="0"/>
                        </a:spcBef>
                        <a:spcAft>
                          <a:spcPts val="0"/>
                        </a:spcAft>
                      </a:pPr>
                      <a:r>
                        <a:rPr lang="en-IN" sz="2400" dirty="0">
                          <a:effectLst/>
                        </a:rPr>
                        <a:t>Adding connectives	</a:t>
                      </a:r>
                      <a:endParaRPr lang="en-US" sz="2400" dirty="0">
                        <a:effectLst/>
                      </a:endParaRPr>
                    </a:p>
                    <a:p>
                      <a:pPr marL="0" marR="0" algn="just">
                        <a:lnSpc>
                          <a:spcPct val="115000"/>
                        </a:lnSpc>
                        <a:spcBef>
                          <a:spcPts val="0"/>
                        </a:spcBef>
                        <a:spcAft>
                          <a:spcPts val="0"/>
                        </a:spcAft>
                      </a:pPr>
                      <a:r>
                        <a:rPr lang="en-IN" sz="2400" dirty="0">
                          <a:effectLst/>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r>
                        <a:rPr lang="en-IN" sz="2400">
                          <a:effectLst/>
                        </a:rPr>
                        <a:t>as well as, moreover, too, also, besides, furthermore, in addition etc.</a:t>
                      </a:r>
                      <a:endParaRPr lang="en-US" sz="2400">
                        <a:effectLst/>
                      </a:endParaRPr>
                    </a:p>
                    <a:p>
                      <a:pPr marL="0" marR="0" algn="just">
                        <a:lnSpc>
                          <a:spcPct val="115000"/>
                        </a:lnSpc>
                        <a:spcBef>
                          <a:spcPts val="0"/>
                        </a:spcBef>
                        <a:spcAft>
                          <a:spcPts val="0"/>
                        </a:spcAft>
                      </a:pPr>
                      <a:r>
                        <a:rPr lang="en-IN" sz="2400">
                          <a:effectLst/>
                        </a:rPr>
                        <a:t> </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447472138"/>
                  </a:ext>
                </a:extLst>
              </a:tr>
              <a:tr h="887941">
                <a:tc>
                  <a:txBody>
                    <a:bodyPr/>
                    <a:lstStyle/>
                    <a:p>
                      <a:pPr marL="0" marR="0" algn="just">
                        <a:lnSpc>
                          <a:spcPct val="115000"/>
                        </a:lnSpc>
                        <a:spcBef>
                          <a:spcPts val="0"/>
                        </a:spcBef>
                        <a:spcAft>
                          <a:spcPts val="0"/>
                        </a:spcAft>
                      </a:pPr>
                      <a:r>
                        <a:rPr lang="en-IN" sz="2400" dirty="0">
                          <a:effectLst/>
                        </a:rPr>
                        <a:t>Sequencing connectives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r>
                        <a:rPr lang="en-IN" sz="2400" dirty="0">
                          <a:effectLst/>
                        </a:rPr>
                        <a:t>first, second, third, after, eventually, finally, meanwhile, now, subsequently, next etc.</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313936076"/>
                  </a:ext>
                </a:extLst>
              </a:tr>
              <a:tr h="887941">
                <a:tc>
                  <a:txBody>
                    <a:bodyPr/>
                    <a:lstStyle/>
                    <a:p>
                      <a:pPr marL="0" marR="0" algn="just">
                        <a:lnSpc>
                          <a:spcPct val="115000"/>
                        </a:lnSpc>
                        <a:spcBef>
                          <a:spcPts val="0"/>
                        </a:spcBef>
                        <a:spcAft>
                          <a:spcPts val="0"/>
                        </a:spcAft>
                      </a:pPr>
                      <a:r>
                        <a:rPr lang="en-IN" sz="2400" dirty="0">
                          <a:effectLst/>
                        </a:rPr>
                        <a:t>Conditional connectives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r>
                        <a:rPr lang="en-IN" sz="2400">
                          <a:effectLst/>
                        </a:rPr>
                        <a:t>if, unless</a:t>
                      </a: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1669491233"/>
                  </a:ext>
                </a:extLst>
              </a:tr>
              <a:tr h="887941">
                <a:tc>
                  <a:txBody>
                    <a:bodyPr/>
                    <a:lstStyle/>
                    <a:p>
                      <a:pPr marL="0" marR="0" algn="just">
                        <a:lnSpc>
                          <a:spcPct val="115000"/>
                        </a:lnSpc>
                        <a:spcBef>
                          <a:spcPts val="0"/>
                        </a:spcBef>
                        <a:spcAft>
                          <a:spcPts val="0"/>
                        </a:spcAft>
                      </a:pPr>
                      <a:r>
                        <a:rPr lang="en-IN" sz="2400" dirty="0">
                          <a:effectLst/>
                        </a:rPr>
                        <a:t>Comparing connectives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r>
                        <a:rPr lang="en-IN" sz="2400" dirty="0">
                          <a:effectLst/>
                        </a:rPr>
                        <a:t>similarly, likewise, like, whereas, equally, in the same way etc</a:t>
                      </a:r>
                      <a:r>
                        <a:rPr lang="en-IN" sz="2400" dirty="0" smtClean="0">
                          <a:effectLst/>
                        </a:rPr>
                        <a: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021784376"/>
                  </a:ext>
                </a:extLst>
              </a:tr>
              <a:tr h="1345341">
                <a:tc>
                  <a:txBody>
                    <a:bodyPr/>
                    <a:lstStyle/>
                    <a:p>
                      <a:pPr marL="0" marR="0" algn="just">
                        <a:lnSpc>
                          <a:spcPct val="115000"/>
                        </a:lnSpc>
                        <a:spcBef>
                          <a:spcPts val="0"/>
                        </a:spcBef>
                        <a:spcAft>
                          <a:spcPts val="0"/>
                        </a:spcAft>
                      </a:pPr>
                      <a:r>
                        <a:rPr lang="en-IN" sz="2400" dirty="0">
                          <a:effectLst/>
                        </a:rPr>
                        <a:t>Contrast in connectives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nSpc>
                          <a:spcPct val="115000"/>
                        </a:lnSpc>
                        <a:spcBef>
                          <a:spcPts val="0"/>
                        </a:spcBef>
                        <a:spcAft>
                          <a:spcPts val="0"/>
                        </a:spcAft>
                      </a:pPr>
                      <a:r>
                        <a:rPr lang="en-IN" sz="2400" dirty="0">
                          <a:effectLst/>
                        </a:rPr>
                        <a:t>unlike, instead of, otherwise, whereas, on the other hand, nevertheless, in spite of, despite, notwithstanding etc.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061599788"/>
                  </a:ext>
                </a:extLst>
              </a:tr>
              <a:tr h="887941">
                <a:tc>
                  <a:txBody>
                    <a:bodyPr/>
                    <a:lstStyle/>
                    <a:p>
                      <a:pPr marL="0" marR="0" algn="just">
                        <a:lnSpc>
                          <a:spcPct val="115000"/>
                        </a:lnSpc>
                        <a:spcBef>
                          <a:spcPts val="0"/>
                        </a:spcBef>
                        <a:spcAft>
                          <a:spcPts val="0"/>
                        </a:spcAft>
                      </a:pPr>
                      <a:r>
                        <a:rPr lang="en-IN" sz="2400" dirty="0">
                          <a:effectLst/>
                        </a:rPr>
                        <a:t>Cause &amp; effect connectives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r>
                        <a:rPr lang="en-IN" sz="2400" dirty="0">
                          <a:effectLst/>
                        </a:rPr>
                        <a:t>consequently, therefore, thus, because, due to, as a result of</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2892276129"/>
                  </a:ext>
                </a:extLst>
              </a:tr>
              <a:tr h="457401">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156439181"/>
                  </a:ext>
                </a:extLst>
              </a:tr>
              <a:tr h="457401">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2742166426"/>
                  </a:ext>
                </a:extLst>
              </a:tr>
              <a:tr h="457401">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487718379"/>
                  </a:ext>
                </a:extLst>
              </a:tr>
              <a:tr h="457401">
                <a:tc>
                  <a:txBody>
                    <a:bodyPr/>
                    <a:lstStyle/>
                    <a:p>
                      <a:pPr marL="0" marR="0" algn="just">
                        <a:lnSpc>
                          <a:spcPct val="115000"/>
                        </a:lnSpc>
                        <a:spcBef>
                          <a:spcPts val="0"/>
                        </a:spcBef>
                        <a:spcAft>
                          <a:spcPts val="0"/>
                        </a:spcAft>
                      </a:pPr>
                      <a:endParaRPr lang="en-US" sz="240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3037500059"/>
                  </a:ext>
                </a:extLst>
              </a:tr>
              <a:tr h="457401">
                <a:tc>
                  <a:txBody>
                    <a:bodyPr/>
                    <a:lstStyle/>
                    <a:p>
                      <a:pPr marL="0" marR="0" algn="just">
                        <a:lnSpc>
                          <a:spcPct val="115000"/>
                        </a:lnSpc>
                        <a:spcBef>
                          <a:spcPts val="0"/>
                        </a:spcBef>
                        <a:spcAft>
                          <a:spcPts val="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tc>
                  <a:txBody>
                    <a:bodyPr/>
                    <a:lstStyle/>
                    <a:p>
                      <a:pPr marL="0" marR="0" algn="just">
                        <a:lnSpc>
                          <a:spcPct val="115000"/>
                        </a:lnSpc>
                        <a:spcBef>
                          <a:spcPts val="0"/>
                        </a:spcBef>
                        <a:spcAft>
                          <a:spcPts val="0"/>
                        </a:spcAft>
                        <a:tabLst>
                          <a:tab pos="1895475" algn="ctr"/>
                        </a:tabLs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49973" marR="49973" marT="0" marB="0"/>
                </a:tc>
                <a:extLst>
                  <a:ext uri="{0D108BD9-81ED-4DB2-BD59-A6C34878D82A}">
                    <a16:rowId xmlns:a16="http://schemas.microsoft.com/office/drawing/2014/main" val="69788052"/>
                  </a:ext>
                </a:extLst>
              </a:tr>
            </a:tbl>
          </a:graphicData>
        </a:graphic>
      </p:graphicFrame>
      <p:sp>
        <p:nvSpPr>
          <p:cNvPr id="3" name="Rectangle 1"/>
          <p:cNvSpPr>
            <a:spLocks noChangeArrowheads="1"/>
          </p:cNvSpPr>
          <p:nvPr/>
        </p:nvSpPr>
        <p:spPr bwMode="auto">
          <a:xfrm>
            <a:off x="-2136069" y="2249488"/>
            <a:ext cx="2807962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7767063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558210114"/>
              </p:ext>
            </p:extLst>
          </p:nvPr>
        </p:nvGraphicFramePr>
        <p:xfrm>
          <a:off x="161365" y="349625"/>
          <a:ext cx="12030635" cy="5665708"/>
        </p:xfrm>
        <a:graphic>
          <a:graphicData uri="http://schemas.openxmlformats.org/drawingml/2006/table">
            <a:tbl>
              <a:tblPr firstRow="1" firstCol="1" bandRow="1">
                <a:tableStyleId>{5C22544A-7EE6-4342-B048-85BDC9FD1C3A}</a:tableStyleId>
              </a:tblPr>
              <a:tblGrid>
                <a:gridCol w="4015825">
                  <a:extLst>
                    <a:ext uri="{9D8B030D-6E8A-4147-A177-3AD203B41FA5}">
                      <a16:colId xmlns:a16="http://schemas.microsoft.com/office/drawing/2014/main" val="76914909"/>
                    </a:ext>
                  </a:extLst>
                </a:gridCol>
                <a:gridCol w="8014810">
                  <a:extLst>
                    <a:ext uri="{9D8B030D-6E8A-4147-A177-3AD203B41FA5}">
                      <a16:colId xmlns:a16="http://schemas.microsoft.com/office/drawing/2014/main" val="2772503975"/>
                    </a:ext>
                  </a:extLst>
                </a:gridCol>
              </a:tblGrid>
              <a:tr h="1343951">
                <a:tc>
                  <a:txBody>
                    <a:bodyPr/>
                    <a:lstStyle/>
                    <a:p>
                      <a:pPr marL="0" marR="0" algn="just">
                        <a:lnSpc>
                          <a:spcPct val="115000"/>
                        </a:lnSpc>
                        <a:spcBef>
                          <a:spcPts val="0"/>
                        </a:spcBef>
                        <a:spcAft>
                          <a:spcPts val="0"/>
                        </a:spcAft>
                      </a:pPr>
                      <a:r>
                        <a:rPr lang="en-IN" sz="3200" dirty="0">
                          <a:effectLst/>
                        </a:rPr>
                        <a:t>Qualifying connectives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IN" sz="3200">
                          <a:effectLst/>
                        </a:rPr>
                        <a:t>but, however, unless, although,  if, except</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8989539"/>
                  </a:ext>
                </a:extLst>
              </a:tr>
              <a:tr h="1343951">
                <a:tc>
                  <a:txBody>
                    <a:bodyPr/>
                    <a:lstStyle/>
                    <a:p>
                      <a:pPr marL="0" marR="0" algn="just">
                        <a:lnSpc>
                          <a:spcPct val="115000"/>
                        </a:lnSpc>
                        <a:spcBef>
                          <a:spcPts val="0"/>
                        </a:spcBef>
                        <a:spcAft>
                          <a:spcPts val="0"/>
                        </a:spcAft>
                      </a:pPr>
                      <a:r>
                        <a:rPr lang="en-IN" sz="3200" dirty="0">
                          <a:effectLst/>
                        </a:rPr>
                        <a:t>Illustrating connectives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IN" sz="3200">
                          <a:effectLst/>
                        </a:rPr>
                        <a:t>such as,  for example,  for instance, in the case of</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9296510"/>
                  </a:ext>
                </a:extLst>
              </a:tr>
              <a:tr h="992602">
                <a:tc>
                  <a:txBody>
                    <a:bodyPr/>
                    <a:lstStyle/>
                    <a:p>
                      <a:pPr marL="0" marR="0" algn="just">
                        <a:lnSpc>
                          <a:spcPct val="115000"/>
                        </a:lnSpc>
                        <a:spcBef>
                          <a:spcPts val="0"/>
                        </a:spcBef>
                        <a:spcAft>
                          <a:spcPts val="0"/>
                        </a:spcAft>
                      </a:pPr>
                      <a:r>
                        <a:rPr lang="en-IN" sz="3200" dirty="0">
                          <a:effectLst/>
                        </a:rPr>
                        <a:t>Place connectives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IN" sz="3200">
                          <a:effectLst/>
                        </a:rPr>
                        <a:t>beneath, near, beyond, below</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51358642"/>
                  </a:ext>
                </a:extLst>
              </a:tr>
              <a:tr h="992602">
                <a:tc>
                  <a:txBody>
                    <a:bodyPr/>
                    <a:lstStyle/>
                    <a:p>
                      <a:pPr marL="0" marR="0" algn="just">
                        <a:lnSpc>
                          <a:spcPct val="115000"/>
                        </a:lnSpc>
                        <a:spcBef>
                          <a:spcPts val="0"/>
                        </a:spcBef>
                        <a:spcAft>
                          <a:spcPts val="0"/>
                        </a:spcAft>
                      </a:pPr>
                      <a:r>
                        <a:rPr lang="en-IN" sz="3200" dirty="0">
                          <a:effectLst/>
                        </a:rPr>
                        <a:t>Temporal connectives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pPr>
                      <a:r>
                        <a:rPr lang="en-IN" sz="3200" dirty="0">
                          <a:effectLst/>
                        </a:rPr>
                        <a:t>during, earlier, later, meanwhile, whenever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57462356"/>
                  </a:ext>
                </a:extLst>
              </a:tr>
              <a:tr h="992602">
                <a:tc>
                  <a:txBody>
                    <a:bodyPr/>
                    <a:lstStyle/>
                    <a:p>
                      <a:pPr marL="0" marR="0" algn="just">
                        <a:lnSpc>
                          <a:spcPct val="115000"/>
                        </a:lnSpc>
                        <a:spcBef>
                          <a:spcPts val="0"/>
                        </a:spcBef>
                        <a:spcAft>
                          <a:spcPts val="0"/>
                        </a:spcAft>
                      </a:pPr>
                      <a:r>
                        <a:rPr lang="en-IN" sz="3200">
                          <a:effectLst/>
                        </a:rPr>
                        <a:t>Emphasizing</a:t>
                      </a:r>
                      <a:endParaRPr lang="en-US" sz="3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just">
                        <a:lnSpc>
                          <a:spcPct val="115000"/>
                        </a:lnSpc>
                        <a:spcBef>
                          <a:spcPts val="0"/>
                        </a:spcBef>
                        <a:spcAft>
                          <a:spcPts val="0"/>
                        </a:spcAft>
                        <a:tabLst>
                          <a:tab pos="1895475" algn="ctr"/>
                        </a:tabLst>
                      </a:pPr>
                      <a:r>
                        <a:rPr lang="en-IN" sz="3200" dirty="0">
                          <a:effectLst/>
                        </a:rPr>
                        <a:t>especially, in particular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741452251"/>
                  </a:ext>
                </a:extLst>
              </a:tr>
            </a:tbl>
          </a:graphicData>
        </a:graphic>
      </p:graphicFrame>
      <p:sp>
        <p:nvSpPr>
          <p:cNvPr id="3" name="Rectangle 1"/>
          <p:cNvSpPr>
            <a:spLocks noChangeArrowheads="1"/>
          </p:cNvSpPr>
          <p:nvPr/>
        </p:nvSpPr>
        <p:spPr bwMode="auto">
          <a:xfrm>
            <a:off x="-5193158" y="3026542"/>
            <a:ext cx="21990221" cy="1957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49526624"/>
      </p:ext>
    </p:extLst>
  </p:cSld>
  <p:clrMapOvr>
    <a:masterClrMapping/>
  </p:clrMapOvr>
  <p:timing>
    <p:tnLst>
      <p:par>
        <p:cTn id="1" dur="indefinite" restart="never" nodeType="tmRoot"/>
      </p:par>
    </p:tn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E3DA18C2-75F1-4980-A5F0-165F6F71DE6D}"/>
    </a:ext>
  </a:extLst>
</a:theme>
</file>

<file path=docProps/app.xml><?xml version="1.0" encoding="utf-8"?>
<Properties xmlns="http://schemas.openxmlformats.org/officeDocument/2006/extended-properties" xmlns:vt="http://schemas.openxmlformats.org/officeDocument/2006/docPropsVTypes">
  <Template>Retrospect</Template>
  <TotalTime>702</TotalTime>
  <Words>536</Words>
  <Application>Microsoft Office PowerPoint</Application>
  <PresentationFormat>Widescreen</PresentationFormat>
  <Paragraphs>71</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 Rounded MT Bold</vt:lpstr>
      <vt:lpstr>Calibri</vt:lpstr>
      <vt:lpstr>Calibri Light</vt:lpstr>
      <vt:lpstr>Lucida Handwriting</vt:lpstr>
      <vt:lpstr>Times New Roman</vt:lpstr>
      <vt:lpstr>Retrospect</vt:lpstr>
      <vt:lpstr> Conjunctions Connectors Linkers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CONJUNCTIONS </dc:title>
  <dc:creator>Saikaran301</dc:creator>
  <cp:lastModifiedBy>Saikaran301</cp:lastModifiedBy>
  <cp:revision>14</cp:revision>
  <dcterms:created xsi:type="dcterms:W3CDTF">2019-06-09T03:13:25Z</dcterms:created>
  <dcterms:modified xsi:type="dcterms:W3CDTF">2019-06-11T17:40:41Z</dcterms:modified>
</cp:coreProperties>
</file>